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1" r:id="rId6"/>
    <p:sldId id="266" r:id="rId7"/>
    <p:sldId id="268" r:id="rId8"/>
    <p:sldId id="272" r:id="rId9"/>
    <p:sldId id="281" r:id="rId10"/>
    <p:sldId id="273" r:id="rId11"/>
    <p:sldId id="280" r:id="rId12"/>
    <p:sldId id="279" r:id="rId13"/>
    <p:sldId id="283" r:id="rId14"/>
    <p:sldId id="284" r:id="rId15"/>
    <p:sldId id="285" r:id="rId16"/>
    <p:sldId id="286" r:id="rId17"/>
    <p:sldId id="300" r:id="rId18"/>
    <p:sldId id="302" r:id="rId19"/>
    <p:sldId id="287" r:id="rId20"/>
    <p:sldId id="288" r:id="rId21"/>
    <p:sldId id="289" r:id="rId22"/>
    <p:sldId id="29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7619"/>
    <p:restoredTop sz="94676"/>
  </p:normalViewPr>
  <p:slideViewPr>
    <p:cSldViewPr snapToGrid="0" snapToObjects="1">
      <p:cViewPr>
        <p:scale>
          <a:sx n="80" d="100"/>
          <a:sy n="80" d="100"/>
        </p:scale>
        <p:origin x="-192" y="1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2.png>
</file>

<file path=ppt/media/image3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C009-6A14-CE40-BD6E-43893A10C56B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0956B2-CCFA-CA4F-9104-473BF1415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085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956B2-CCFA-CA4F-9104-473BF141520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423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956B2-CCFA-CA4F-9104-473BF141520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559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956B2-CCFA-CA4F-9104-473BF141520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150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956B2-CCFA-CA4F-9104-473BF141520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449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A79CC-8F3F-6E43-9CDC-6199A6486C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9A813C-69E8-C74A-BE66-57370CFFFA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9A7A90-3E98-4345-9B68-CFCBB77C5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9988F-27AE-BA4C-8294-689F2AE77F6B}" type="datetime1">
              <a:rPr lang="en-CA" smtClean="0"/>
              <a:t>2021-11-15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8B035-0CB9-964F-9E5E-DDE88350B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E4A7A-09B0-294D-8269-E160300CA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234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8E80B-D4B1-F44A-A2C7-20019B39D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4C2F3D-9506-B745-B042-4668A04139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DB62D-2134-5D40-A31B-56E634F41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B6C41-49EA-A64D-8D47-8B334827CCAD}" type="datetime1">
              <a:rPr lang="en-CA" smtClean="0"/>
              <a:t>2021-11-15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5BA62-807E-524E-88C5-9F74480D1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ACCFE-7C2A-664F-83C6-0309F8587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666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8BCDB6-C413-3845-B85B-B6E8598787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B566B4-520F-8149-90C6-87BA177EA1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6079A-80A6-BE44-AE71-E701238F5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2C72-7B38-E14C-B93A-D3212A36BD5E}" type="datetime1">
              <a:rPr lang="en-CA" smtClean="0"/>
              <a:t>2021-11-15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550312-DA59-D546-903C-2FE286A44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57E744-321C-7845-B730-4735F8521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137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2F0CE-F3E4-0B40-9E58-7B981A200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F8405-A04A-7846-82D5-512824E76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9F804-CF46-D14F-8B85-5CA4299AD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22E9-B1CE-144F-AF63-87B7D7AD877A}" type="datetime1">
              <a:rPr lang="en-CA" smtClean="0"/>
              <a:t>2021-11-15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E6853-94C3-E340-8625-B161C84FA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7FE9C-5D1B-DA47-AA6F-05B34A89A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985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4290A-7A20-AA40-9652-80F17E59F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9A1D4-4959-BE4C-924F-E1C0B6BAEF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9A57D-50DE-8C4C-B355-C19C65822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130CA-1F65-E94C-94C6-05788A07A8FB}" type="datetime1">
              <a:rPr lang="en-CA" smtClean="0"/>
              <a:t>2021-11-15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9574E-E72F-564F-B0AE-8A4076D0E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21064-FD10-AF40-8E4F-8A0AF5FBE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098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C5498-D036-F546-B05E-AFAB9FF65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5E7D7-AA75-5A44-A947-9551884FE4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9D68AB-308C-DB4E-93AC-8A3DC521F1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AA6CC3-2B8B-BF4D-9605-1C5104137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C8345-C98B-1A45-A222-F79A72415E2F}" type="datetime1">
              <a:rPr lang="en-CA" smtClean="0"/>
              <a:t>2021-11-15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D8A06B-5474-544E-9163-49C4FA88E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E46EEB-FEB3-8E4C-B515-33049A1EC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794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6B154-EB79-B54B-88A6-4B07DBB4E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124D31-AEBF-1F45-A399-E78CAA443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B4B327-C36A-DA4D-B9E5-95F2BCB87E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21F98D-0A61-604C-9B61-607CB285F2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E59249-4790-B84D-A588-DB9066D02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2D9A8-9598-3E43-B1B3-73D3CFFB9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C57F9-49DD-8946-9513-0B95A7B87AB5}" type="datetime1">
              <a:rPr lang="en-CA" smtClean="0"/>
              <a:t>2021-11-15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E7E030-88EE-304D-8142-1DEDFDF2D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97B375-3015-F94C-B857-0D009BEFD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187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6DF6-19E1-7C42-9648-434930E6D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AC8C06-5174-344B-AEBE-0703F14CD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F0459-3C43-5542-B7B6-B3ECBB2FA2F5}" type="datetime1">
              <a:rPr lang="en-CA" smtClean="0"/>
              <a:t>2021-11-15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9615A8-613C-2A47-9268-2371C726A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ABBF2D-6ECA-974E-B2EF-99AAF2D25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951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1645A4-4326-6E4F-8FDC-0AFF77DC2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F72EB-CE94-134A-A364-BA31682DC115}" type="datetime1">
              <a:rPr lang="en-CA" smtClean="0"/>
              <a:t>2021-11-15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8808A8-417F-0943-BA1D-9286868F3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D50AD1-D028-1E4D-8EA8-1E4E87AF8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562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E5E74-0C4F-F946-949A-F2F8C40EE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66D18-76AB-8043-9BFC-C926DA0C1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D0766D-68D6-DE4D-83C1-8DD7AE2D81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389166-E85B-5143-8FBD-7FFAEDD44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1F4A7-A1B6-154A-BA89-A702F2569ED5}" type="datetime1">
              <a:rPr lang="en-CA" smtClean="0"/>
              <a:t>2021-11-15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C2FB91-F664-2945-BE29-C07352701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ACF5FB-5176-594E-A161-466BC12D5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079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082E1-45D1-B845-AF33-44060D6D2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61B772-214F-A847-84ED-937DE1FE86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92714C-8B9A-3744-8E25-5B76EB5FB1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92781E-3DA4-3640-ACC3-68371F910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D25F4-5C3A-BB4E-AD6F-925608A49E4C}" type="datetime1">
              <a:rPr lang="en-CA" smtClean="0"/>
              <a:t>2021-11-15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68D6B4-57BC-2647-9620-9DBF15E92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B1856D-EB3E-A244-ADC0-E97ADC352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91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0A397A-D0B4-1C4E-A41D-B47E63080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783F90-EB26-AC44-9DD7-3110AA7903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E243D-B026-8C41-B482-257853B54F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23674-02E0-2049-8A8C-CB50FC8394C4}" type="datetime1">
              <a:rPr lang="en-CA" smtClean="0"/>
              <a:t>2021-11-15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E5A868-8F36-7041-B19B-38CA2946DF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BD8C38-95D5-5641-A8FB-3EC60347DD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29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15AC-3C7A-094B-B84F-E8621D285C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49890"/>
            <a:ext cx="9144000" cy="1662386"/>
          </a:xfrm>
        </p:spPr>
        <p:txBody>
          <a:bodyPr>
            <a:normAutofit fontScale="90000"/>
          </a:bodyPr>
          <a:lstStyle/>
          <a:p>
            <a:r>
              <a:rPr lang="en-CA" b="1" dirty="0"/>
              <a:t>A Study on Data Visualization for Fishery Management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CBFD81-70BC-264D-875F-4B1E0C7136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37490"/>
            <a:ext cx="9144000" cy="3048000"/>
          </a:xfrm>
        </p:spPr>
        <p:txBody>
          <a:bodyPr>
            <a:normAutofit fontScale="92500" lnSpcReduction="10000"/>
          </a:bodyPr>
          <a:lstStyle/>
          <a:p>
            <a:r>
              <a:rPr lang="en-CA" b="1" dirty="0"/>
              <a:t>by</a:t>
            </a:r>
            <a:br>
              <a:rPr lang="en-CA" dirty="0"/>
            </a:br>
            <a:r>
              <a:rPr lang="en-CA" b="1" dirty="0"/>
              <a:t>Volodymyr </a:t>
            </a:r>
            <a:r>
              <a:rPr lang="en-CA" b="1" dirty="0" err="1"/>
              <a:t>Kozyr</a:t>
            </a:r>
            <a:endParaRPr lang="en-CA" b="1" dirty="0"/>
          </a:p>
          <a:p>
            <a:br>
              <a:rPr lang="en-CA" dirty="0"/>
            </a:br>
            <a:r>
              <a:rPr lang="en-CA" dirty="0"/>
              <a:t>B. Sc., </a:t>
            </a:r>
            <a:r>
              <a:rPr lang="en-CA" dirty="0" err="1"/>
              <a:t>Taras</a:t>
            </a:r>
            <a:r>
              <a:rPr lang="en-CA" dirty="0"/>
              <a:t> </a:t>
            </a:r>
            <a:r>
              <a:rPr lang="en-CA" dirty="0" err="1"/>
              <a:t>Schevchenko</a:t>
            </a:r>
            <a:r>
              <a:rPr lang="en-CA" dirty="0"/>
              <a:t> National University of Kyiv, 2017</a:t>
            </a:r>
          </a:p>
          <a:p>
            <a:endParaRPr lang="en-CA" dirty="0"/>
          </a:p>
          <a:p>
            <a:pPr>
              <a:lnSpc>
                <a:spcPct val="120000"/>
              </a:lnSpc>
            </a:pPr>
            <a:r>
              <a:rPr lang="en-CA" dirty="0"/>
              <a:t>School of Computing Science</a:t>
            </a:r>
            <a:br>
              <a:rPr lang="en-CA" dirty="0"/>
            </a:br>
            <a:r>
              <a:rPr lang="en-CA" dirty="0"/>
              <a:t>SIMON FRASER UNIVERSITY</a:t>
            </a:r>
            <a:br>
              <a:rPr lang="en-CA" dirty="0"/>
            </a:br>
            <a:r>
              <a:rPr lang="en-CA" dirty="0"/>
              <a:t>Fall 2021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9A4CEE-32AA-7C47-B14D-88D3B47F4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64839E-C985-A54E-9B21-DD8DD0350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977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F726C-7314-294A-8606-09EF1A24E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C3034-68D2-D648-86B4-7603EEC981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Requirement 1. Interactivity</a:t>
            </a:r>
          </a:p>
          <a:p>
            <a:endParaRPr lang="en-CA" dirty="0"/>
          </a:p>
          <a:p>
            <a:r>
              <a:rPr lang="en-CA" dirty="0"/>
              <a:t>Requirement 2. Data Scaling for Further Analysis</a:t>
            </a:r>
          </a:p>
          <a:p>
            <a:endParaRPr lang="en-CA" dirty="0"/>
          </a:p>
          <a:p>
            <a:r>
              <a:rPr lang="en-CA" dirty="0"/>
              <a:t>Requirement 3. Summary and Overall Statistics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BEE4EA-75F7-714F-BBE9-41B3F945B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411E32-526B-DB48-B6C6-1E23EBDD1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557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41EC3-92CD-DF44-8F53-D66F123F8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B7D35-112D-F445-B87E-6CB9098A3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lvl="0" indent="0">
              <a:buNone/>
            </a:pPr>
            <a:r>
              <a:rPr lang="en-CA" dirty="0"/>
              <a:t>1) Data layer</a:t>
            </a:r>
          </a:p>
          <a:p>
            <a:pPr lvl="1"/>
            <a:r>
              <a:rPr lang="en-CA" dirty="0"/>
              <a:t>Uses public data provided by DFO Canada. </a:t>
            </a:r>
          </a:p>
          <a:p>
            <a:pPr lvl="1"/>
            <a:r>
              <a:rPr lang="en-CA" dirty="0"/>
              <a:t>Data is converted from Excel to JSON format.</a:t>
            </a:r>
          </a:p>
          <a:p>
            <a:pPr lvl="1"/>
            <a:r>
              <a:rPr lang="en-CA" dirty="0"/>
              <a:t>The web browser gets data by using HTTP REST request.</a:t>
            </a:r>
          </a:p>
          <a:p>
            <a:pPr lvl="1"/>
            <a:r>
              <a:rPr lang="en-CA" dirty="0"/>
              <a:t>Any web API can be used as a data source.</a:t>
            </a:r>
          </a:p>
          <a:p>
            <a:pPr marL="0" indent="0">
              <a:buNone/>
            </a:pPr>
            <a:r>
              <a:rPr lang="en-CA" dirty="0"/>
              <a:t>2) Logic Engine</a:t>
            </a:r>
            <a:r>
              <a:rPr lang="en-US" dirty="0"/>
              <a:t> </a:t>
            </a:r>
            <a:endParaRPr lang="en-CA" dirty="0"/>
          </a:p>
          <a:p>
            <a:pPr lvl="1"/>
            <a:r>
              <a:rPr lang="en-CA" dirty="0"/>
              <a:t>Data-transformation from JSON files to a format.</a:t>
            </a:r>
          </a:p>
          <a:p>
            <a:pPr lvl="1"/>
            <a:r>
              <a:rPr lang="en-CA" dirty="0" err="1"/>
              <a:t>FishPlots</a:t>
            </a:r>
            <a:r>
              <a:rPr lang="en-CA" dirty="0"/>
              <a:t> uses TypeScript framework Angular. </a:t>
            </a:r>
          </a:p>
          <a:p>
            <a:pPr lvl="1"/>
            <a:r>
              <a:rPr lang="en-CA" dirty="0"/>
              <a:t>amCharts4 library included in the project for presenting data.</a:t>
            </a:r>
          </a:p>
          <a:p>
            <a:pPr marL="0" lvl="0" indent="0">
              <a:buNone/>
            </a:pPr>
            <a:r>
              <a:rPr lang="en-CA" dirty="0"/>
              <a:t>3) User interface overview</a:t>
            </a:r>
          </a:p>
          <a:p>
            <a:pPr lvl="1"/>
            <a:r>
              <a:rPr lang="en-CA" dirty="0"/>
              <a:t>The date range slider (from 1990 to 2018).</a:t>
            </a:r>
          </a:p>
          <a:p>
            <a:pPr lvl="1"/>
            <a:r>
              <a:rPr lang="en-US" dirty="0"/>
              <a:t>There are two multiple selection pickers for provinces and fish types which are also filtering data. </a:t>
            </a:r>
          </a:p>
          <a:p>
            <a:pPr lvl="1"/>
            <a:r>
              <a:rPr lang="en-US" dirty="0"/>
              <a:t>Based on the user input, there may be 4 different visualizations generated.</a:t>
            </a:r>
            <a:r>
              <a:rPr lang="en-CA" dirty="0">
                <a:effectLst/>
              </a:rPr>
              <a:t>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B99E6D-0A58-A14D-8ED5-D19F8F5E7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A5D03A-7647-AA4F-AD4A-8AEC751AE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5630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2CA30-0A75-AB4D-ADDE-EEBB43B58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730DC-7F3C-BD48-BEEA-7898F1541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7830DF-9724-464C-9677-5FDABCEE8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786" y="2270589"/>
            <a:ext cx="10171973" cy="234250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711722-CC1C-4543-956D-D71D05610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A8A87-07C8-0C41-96D2-4F320E4E8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6253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C6C28-DC51-2A4B-B1CD-C91C4AC03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1. </a:t>
            </a:r>
            <a:br>
              <a:rPr lang="en-CA" sz="3600" dirty="0"/>
            </a:br>
            <a:r>
              <a:rPr lang="en-CA" sz="3600" dirty="0"/>
              <a:t>Exploring Relationships for Fish Amount and Price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6CB12-E9C3-FC40-AC7B-DCD9633F8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Visualization 1: </a:t>
            </a:r>
          </a:p>
          <a:p>
            <a:pPr lvl="1"/>
            <a:r>
              <a:rPr lang="en-CA" dirty="0"/>
              <a:t>Multiline chart </a:t>
            </a:r>
          </a:p>
          <a:p>
            <a:pPr lvl="1"/>
            <a:r>
              <a:rPr lang="en-CA" dirty="0"/>
              <a:t>Color-coding </a:t>
            </a:r>
          </a:p>
          <a:p>
            <a:pPr lvl="1"/>
            <a:r>
              <a:rPr lang="en-CA" dirty="0"/>
              <a:t>Legends for data filtering</a:t>
            </a:r>
          </a:p>
          <a:p>
            <a:r>
              <a:rPr lang="en-CA" dirty="0"/>
              <a:t>Features:</a:t>
            </a:r>
          </a:p>
          <a:p>
            <a:pPr lvl="1"/>
            <a:r>
              <a:rPr lang="en-CA" dirty="0"/>
              <a:t>Presents the information to include multiple values for data analysis. </a:t>
            </a:r>
          </a:p>
          <a:p>
            <a:pPr lvl="1"/>
            <a:r>
              <a:rPr lang="en-CA" dirty="0"/>
              <a:t>Easy to follow and use for further deep data investigation.</a:t>
            </a:r>
          </a:p>
          <a:p>
            <a:pPr lvl="1"/>
            <a:r>
              <a:rPr lang="en-CA" dirty="0"/>
              <a:t>Ability to explore a yearly trend.</a:t>
            </a:r>
          </a:p>
          <a:p>
            <a:pPr lvl="1"/>
            <a:r>
              <a:rPr lang="en-CA" dirty="0"/>
              <a:t>The adaptivity of the chart makes the data processing efficient by providing a way to work with data from multiple regions and years simultaneously.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66E76B-4F47-B24C-9C8F-66829288D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F16E22-419B-EB48-857A-E522A40FC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3263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6EDF1-A6A4-9C46-A6E4-747739EF3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1. </a:t>
            </a:r>
            <a:br>
              <a:rPr lang="en-CA" sz="3600" dirty="0"/>
            </a:br>
            <a:r>
              <a:rPr lang="en-CA" sz="3600" dirty="0"/>
              <a:t>Exploring Relationships for Fish Amount and Price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3C814-5ADC-CA49-8453-8172A5DB3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DCF93411-AD0B-C84A-8308-034A407E1B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0" t="21881" r="1267" b="8592"/>
          <a:stretch/>
        </p:blipFill>
        <p:spPr bwMode="auto">
          <a:xfrm>
            <a:off x="277906" y="1262070"/>
            <a:ext cx="11636188" cy="51809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80F1E-274B-1E4D-983B-A39403957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3C756-C536-EA40-A2E0-9E1FE2C1C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26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72CB0-2BF5-5540-80D1-3E6DEF372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2. </a:t>
            </a:r>
            <a:br>
              <a:rPr lang="en-CA" sz="3600" dirty="0"/>
            </a:br>
            <a:r>
              <a:rPr lang="en-CA" sz="3600" dirty="0"/>
              <a:t>Paired Time Series for Fish Amount and Price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06706-EFD5-3449-B4EA-46D42A711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Visualization 2:</a:t>
            </a:r>
          </a:p>
          <a:p>
            <a:pPr lvl="1"/>
            <a:r>
              <a:rPr lang="en-CA" dirty="0"/>
              <a:t>Scatter plot </a:t>
            </a:r>
          </a:p>
          <a:p>
            <a:pPr lvl="1"/>
            <a:r>
              <a:rPr lang="en-CA" dirty="0"/>
              <a:t>Bullet points and labels represent years</a:t>
            </a:r>
          </a:p>
          <a:p>
            <a:r>
              <a:rPr lang="en-CA" dirty="0"/>
              <a:t>Features:</a:t>
            </a:r>
          </a:p>
          <a:p>
            <a:pPr lvl="1"/>
            <a:r>
              <a:rPr lang="en-CA" dirty="0"/>
              <a:t>Presents the ability to analyze and compare data efficiently by visualizing multiple values simultaneously.</a:t>
            </a:r>
          </a:p>
          <a:p>
            <a:pPr lvl="1"/>
            <a:r>
              <a:rPr lang="en-CA" dirty="0"/>
              <a:t>The chart allows us to quickly understand the trend over the years and build analysis on the selected fishery market. </a:t>
            </a:r>
          </a:p>
          <a:p>
            <a:pPr lvl="1"/>
            <a:r>
              <a:rPr lang="en-CA" dirty="0"/>
              <a:t>The chart could be expanded to show more than one type of fish.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C9C7B8-FACC-0742-906C-158A4F51E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5E164F-8529-3846-9B68-DAB550C5B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02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AFE74-1D3A-B540-8D13-468544AA4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2. </a:t>
            </a:r>
            <a:br>
              <a:rPr lang="en-CA" sz="3600" dirty="0"/>
            </a:br>
            <a:r>
              <a:rPr lang="en-CA" sz="3600" dirty="0"/>
              <a:t>Paired Time Series for Fish Amount and Price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B3183-726C-BE49-A52E-E2B888BC7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E40A516-520B-BB42-9C46-0C9AF9D046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0" t="21699" r="1346" b="8386"/>
          <a:stretch/>
        </p:blipFill>
        <p:spPr bwMode="auto">
          <a:xfrm>
            <a:off x="0" y="1301612"/>
            <a:ext cx="12192000" cy="545570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20DDB-45CF-C649-9B82-703760B6E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600EF-8EA3-C74E-B15A-B68F9C331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1793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59C89-7D3A-CC45-9F4F-B878F1568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BA666-5BB5-C24F-A44E-AD62043D3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3415"/>
            <a:ext cx="10515600" cy="4723548"/>
          </a:xfrm>
        </p:spPr>
        <p:txBody>
          <a:bodyPr>
            <a:normAutofit/>
          </a:bodyPr>
          <a:lstStyle/>
          <a:p>
            <a:r>
              <a:rPr lang="en-CA" dirty="0"/>
              <a:t>Explore relations between fish values and amounts.</a:t>
            </a:r>
          </a:p>
          <a:p>
            <a:r>
              <a:rPr lang="en-CA" dirty="0"/>
              <a:t>The ability to select/deselect fish types/provinces, zoom feature which allows users to see data for smaller date range without a need to re-render visualization. </a:t>
            </a:r>
          </a:p>
          <a:p>
            <a:r>
              <a:rPr lang="en-CA" dirty="0"/>
              <a:t>A scatter plot, which combines 3 dimensions: value, amount, year. </a:t>
            </a:r>
          </a:p>
          <a:p>
            <a:r>
              <a:rPr lang="en-CA" dirty="0"/>
              <a:t>Ability to see trends of the value/amount ratio for different fish types.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71CCB7-2377-FA4C-9F22-221B863CA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312454-07BB-984F-9A6B-1329B2D02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3869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59C89-7D3A-CC45-9F4F-B878F1568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BA666-5BB5-C24F-A44E-AD62043D3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Bringing more data sources that could provide broader and more unbiased knowledge of the problem the user is trying to investigate.</a:t>
            </a:r>
          </a:p>
          <a:p>
            <a:endParaRPr lang="en-CA" dirty="0"/>
          </a:p>
          <a:p>
            <a:r>
              <a:rPr lang="en-CA" dirty="0"/>
              <a:t>Saving visualization state would be beneficial for users as they could share and discuss their visualizations without a need to re-apply settings. </a:t>
            </a:r>
          </a:p>
          <a:p>
            <a:endParaRPr lang="en-CA" dirty="0"/>
          </a:p>
          <a:p>
            <a:r>
              <a:rPr lang="en-CA" dirty="0"/>
              <a:t>Synchronization of new data from the sources </a:t>
            </a:r>
            <a:r>
              <a:rPr lang="en-CA"/>
              <a:t>(REST </a:t>
            </a:r>
            <a:r>
              <a:rPr lang="en-CA" dirty="0"/>
              <a:t>approach).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71CCB7-2377-FA4C-9F22-221B863CA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312454-07BB-984F-9A6B-1329B2D02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9753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A1072-5EE7-9A4D-ACE0-6E6B30B97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3600" dirty="0"/>
              <a:t>Task 3. </a:t>
            </a:r>
            <a:br>
              <a:rPr lang="en-CA" sz="3600" dirty="0"/>
            </a:br>
            <a:r>
              <a:rPr lang="en-CA" sz="3600" dirty="0"/>
              <a:t>Identifying Top Fish Species by Catch Amount or Price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2C8BA-83B5-6D49-803A-09327204A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Visualization 3:</a:t>
            </a:r>
          </a:p>
          <a:p>
            <a:pPr lvl="1"/>
            <a:r>
              <a:rPr lang="en-CA" dirty="0"/>
              <a:t>Pie-chart </a:t>
            </a:r>
          </a:p>
          <a:p>
            <a:pPr lvl="1"/>
            <a:r>
              <a:rPr lang="en-CA" dirty="0"/>
              <a:t>Number of legends is adapted depending on the top values per the selected year </a:t>
            </a:r>
          </a:p>
          <a:p>
            <a:pPr lvl="1"/>
            <a:r>
              <a:rPr lang="en-CA" dirty="0"/>
              <a:t>Yearly Comprising </a:t>
            </a:r>
          </a:p>
          <a:p>
            <a:endParaRPr lang="en-CA" dirty="0"/>
          </a:p>
          <a:p>
            <a:r>
              <a:rPr lang="en-CA" dirty="0"/>
              <a:t>Features:</a:t>
            </a:r>
          </a:p>
          <a:p>
            <a:pPr lvl="1"/>
            <a:r>
              <a:rPr lang="en-CA" dirty="0" err="1"/>
              <a:t>FishPlots</a:t>
            </a:r>
            <a:r>
              <a:rPr lang="en-CA" dirty="0"/>
              <a:t> would sort and group the value ($) or catch quantities (tons) of fish types and assign the applicable percentage per type. </a:t>
            </a:r>
          </a:p>
          <a:p>
            <a:pPr lvl="1"/>
            <a:r>
              <a:rPr lang="en-CA" dirty="0"/>
              <a:t>2 charts presented simultaneously.</a:t>
            </a:r>
          </a:p>
          <a:p>
            <a:pPr lvl="1"/>
            <a:r>
              <a:rPr lang="en-CA" dirty="0"/>
              <a:t>Top fish types are separated into their own sections, and the rest is grouped into “other”. </a:t>
            </a:r>
          </a:p>
          <a:p>
            <a:pPr lvl="1"/>
            <a:r>
              <a:rPr lang="en-CA" dirty="0"/>
              <a:t>When “Other” chosen, drills down to see the “outliers” in the dataset details.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EBC54C-58C3-B64B-A99B-08A3CD62D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BA8FE-3794-744E-9E91-54DC4EDD1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25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56A15-945D-5E42-B77B-A0E08A9DF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34F83-C896-1D4B-854D-99F8B18C3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Introduction and main goals of the project</a:t>
            </a:r>
          </a:p>
          <a:p>
            <a:r>
              <a:rPr lang="en-CA" dirty="0"/>
              <a:t>Related work</a:t>
            </a:r>
          </a:p>
          <a:p>
            <a:r>
              <a:rPr lang="en-CA" dirty="0"/>
              <a:t>Problems and tasks identification</a:t>
            </a:r>
          </a:p>
          <a:p>
            <a:r>
              <a:rPr lang="en-CA" dirty="0"/>
              <a:t>System overview</a:t>
            </a:r>
          </a:p>
          <a:p>
            <a:r>
              <a:rPr lang="en-CA" dirty="0"/>
              <a:t>Use cases implementation</a:t>
            </a:r>
          </a:p>
          <a:p>
            <a:r>
              <a:rPr lang="en-CA" dirty="0"/>
              <a:t>Conclusions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2DB49-3A9A-D34D-BAB3-045E0A2C1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4A7074-BBFB-E444-A31A-E70FEAC7A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1269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2BC1A-9014-AB40-A3E3-B5DE59E37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160"/>
            <a:ext cx="10515600" cy="1325563"/>
          </a:xfrm>
        </p:spPr>
        <p:txBody>
          <a:bodyPr>
            <a:noAutofit/>
          </a:bodyPr>
          <a:lstStyle/>
          <a:p>
            <a:r>
              <a:rPr lang="en-CA" sz="3600" dirty="0"/>
              <a:t>Task 3. </a:t>
            </a:r>
            <a:br>
              <a:rPr lang="en-CA" sz="3600" dirty="0"/>
            </a:br>
            <a:r>
              <a:rPr lang="en-CA" sz="3600" dirty="0"/>
              <a:t>Identifying Top Fish Species by Catch Amount or Price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5E704-1C3D-174E-BBD3-553EC246B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Graphical user interface, chart, application&#10;&#10;Description automatically generated">
            <a:extLst>
              <a:ext uri="{FF2B5EF4-FFF2-40B4-BE49-F238E27FC236}">
                <a16:creationId xmlns:a16="http://schemas.microsoft.com/office/drawing/2014/main" id="{01740807-F7D7-1E45-87BD-9ADDE715BD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7" t="20363" r="1212" b="10039"/>
          <a:stretch/>
        </p:blipFill>
        <p:spPr bwMode="auto">
          <a:xfrm>
            <a:off x="157333" y="1573450"/>
            <a:ext cx="11756763" cy="520790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42BE49-BE93-434B-A563-08586134D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E2CC8A-E527-A54B-85B8-2677037B0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6689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0DA75-5A93-C045-B388-868B1276C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4. </a:t>
            </a:r>
            <a:r>
              <a:rPr lang="en-US" sz="3600" dirty="0"/>
              <a:t> </a:t>
            </a:r>
            <a:br>
              <a:rPr lang="en-US" sz="3600" dirty="0"/>
            </a:br>
            <a:r>
              <a:rPr lang="en-CA" sz="3600" dirty="0"/>
              <a:t>Consequent Years Fishery Data Comparison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94732-7264-9C40-B5D8-448F3CA724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Visualization 4</a:t>
            </a:r>
          </a:p>
          <a:p>
            <a:pPr lvl="1"/>
            <a:r>
              <a:rPr lang="en-CA" dirty="0"/>
              <a:t>Improved categorized bar chart </a:t>
            </a:r>
            <a:br>
              <a:rPr lang="en-CA" dirty="0"/>
            </a:br>
            <a:endParaRPr lang="en-CA" dirty="0"/>
          </a:p>
          <a:p>
            <a:r>
              <a:rPr lang="en-US" dirty="0"/>
              <a:t>Features</a:t>
            </a:r>
          </a:p>
          <a:p>
            <a:pPr lvl="1"/>
            <a:r>
              <a:rPr lang="en-CA" dirty="0"/>
              <a:t>Compares and analyze the data between the selected years quickly and easily.</a:t>
            </a:r>
          </a:p>
          <a:p>
            <a:pPr lvl="1"/>
            <a:r>
              <a:rPr lang="en-CA" dirty="0"/>
              <a:t>Particularly useful for determining trends for the current and previous year.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931578-32B4-374E-BD6A-BB0876258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20FD50-2041-C047-AD54-4519341A2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6945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A941E-8FCC-BE4D-99CC-5F2B2EAFA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4. </a:t>
            </a:r>
            <a:r>
              <a:rPr lang="en-US" sz="3600" dirty="0"/>
              <a:t> </a:t>
            </a:r>
            <a:br>
              <a:rPr lang="en-US" sz="3600" dirty="0"/>
            </a:br>
            <a:r>
              <a:rPr lang="en-CA" sz="3600" dirty="0"/>
              <a:t>Consequent Years Fishery Data Comparison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9CC06-BF45-6D4E-AA21-D886037C3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Timeline&#10;&#10;Description automatically generated">
            <a:extLst>
              <a:ext uri="{FF2B5EF4-FFF2-40B4-BE49-F238E27FC236}">
                <a16:creationId xmlns:a16="http://schemas.microsoft.com/office/drawing/2014/main" id="{CC17575C-6188-9A46-97A3-E78D57600F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89" t="20683" r="921" b="8774"/>
          <a:stretch/>
        </p:blipFill>
        <p:spPr bwMode="auto">
          <a:xfrm>
            <a:off x="336176" y="1309487"/>
            <a:ext cx="11519647" cy="518338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73E75-4D89-C548-BD06-481C3CDCE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2F929-3C88-8A4E-B4D8-0DE738BF8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56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1198-EA81-CF40-9796-FABBD45E1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Fishery Data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0BAD6-A412-2A4C-BB86-B5C8D0518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Challenge: </a:t>
            </a:r>
          </a:p>
          <a:p>
            <a:pPr lvl="1"/>
            <a:r>
              <a:rPr lang="en-US" dirty="0"/>
              <a:t>To make work involving data analysis faster and more productive for various users.</a:t>
            </a:r>
          </a:p>
          <a:p>
            <a:r>
              <a:rPr lang="en-CA" dirty="0"/>
              <a:t>Topic:</a:t>
            </a:r>
          </a:p>
          <a:p>
            <a:pPr lvl="1"/>
            <a:r>
              <a:rPr lang="en-CA" dirty="0"/>
              <a:t> To explore fishery data across time, and across space. </a:t>
            </a:r>
          </a:p>
          <a:p>
            <a:r>
              <a:rPr lang="en-CA" dirty="0"/>
              <a:t>Objective: </a:t>
            </a:r>
          </a:p>
          <a:p>
            <a:pPr lvl="1"/>
            <a:r>
              <a:rPr lang="en-CA" dirty="0"/>
              <a:t>To create a tool that can help fishery management to:</a:t>
            </a:r>
          </a:p>
          <a:p>
            <a:pPr lvl="2"/>
            <a:r>
              <a:rPr lang="en-CA" dirty="0"/>
              <a:t>Regulate fishery catching in certain Canadian provinces.</a:t>
            </a:r>
          </a:p>
          <a:p>
            <a:pPr lvl="2"/>
            <a:r>
              <a:rPr lang="en-CA" dirty="0"/>
              <a:t>Help to decide which policies or fishing quotas for specific fish types should be applied.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7C871D-7A37-BE4E-8B39-8FE04DDF4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168A84-2A44-4F46-9CD2-FA90430ED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525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42435-0538-584E-A923-2BB9EAD3B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2D18B-F768-F848-89A5-C6BA6DF66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Different groups of users in the fishery domain require different data sets. </a:t>
            </a:r>
          </a:p>
          <a:p>
            <a:r>
              <a:rPr lang="en-CA" dirty="0"/>
              <a:t>Our work oriented primarily for fishery management.</a:t>
            </a:r>
          </a:p>
          <a:p>
            <a:r>
              <a:rPr lang="en-US" dirty="0"/>
              <a:t>Primary topics of discussed papers/projects:</a:t>
            </a:r>
          </a:p>
          <a:p>
            <a:pPr lvl="1"/>
            <a:r>
              <a:rPr lang="en-US" dirty="0"/>
              <a:t>Design and use of tools that will be easily accessible for fishery management users as it needs to have charts, visualizations, etc.</a:t>
            </a:r>
          </a:p>
          <a:p>
            <a:pPr lvl="1"/>
            <a:r>
              <a:rPr lang="en-US" dirty="0"/>
              <a:t>The tools to support the decision-making process.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F15708-0032-EB41-95ED-B3787944D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8DFD86-D494-B944-8EBF-F5823A45A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931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B4937-95FE-CB4A-AA1A-CB1D198FE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D2B46-464E-AF49-9F89-03794B9B1F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4EF8A7-A754-9440-A54C-B61FD90EE9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6281" y="1372634"/>
            <a:ext cx="6999438" cy="525732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92F20B-4DB8-794C-B5DE-97DEDCA80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0E8D46-337A-A848-BF62-B7377AB7D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379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FA347-261F-7B45-B0B7-B47973608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Fishery Reports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45601-60B8-E440-85B1-6CEB08E32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F78F4B-2B9E-FB4A-ACAF-D074653A6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409" y="1825625"/>
            <a:ext cx="9767181" cy="459848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CF7EB8-DA68-AF4A-A830-2DFF06C18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2F3448-B1AA-2A42-AD0F-11C731751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167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2C902-C9A3-CF47-AAC9-666319445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Fishery Reports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0D230-9844-A14F-A088-6E1277CC3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433154-7645-674A-89D3-1C11DD3605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259" y="2194911"/>
            <a:ext cx="10041482" cy="361276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69A5B3-BECD-634D-B456-95E7C1EEA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E16392-3D38-4F4F-86CF-77F6864B8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095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53E7A-A6EE-5044-942A-11F8F5540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Fishery Domain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D05AE-0086-F543-B460-D4F9782CE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Determining the optimal amount of catch for each type of fish to reduce environmental damage in a specific region.</a:t>
            </a:r>
            <a:endParaRPr lang="en-CA" dirty="0"/>
          </a:p>
          <a:p>
            <a:r>
              <a:rPr lang="en-US" dirty="0"/>
              <a:t>Predicting which species may also be subject to negative or positive effects (trends).</a:t>
            </a:r>
          </a:p>
          <a:p>
            <a:r>
              <a:rPr lang="en-US" dirty="0"/>
              <a:t>Establishing quotas which will minimize the negative impact on the environment.</a:t>
            </a:r>
          </a:p>
          <a:p>
            <a:r>
              <a:rPr lang="en-US" dirty="0"/>
              <a:t>Analyzing the safety of methods for catching a particular type of fish in each region.</a:t>
            </a:r>
          </a:p>
          <a:p>
            <a:r>
              <a:rPr lang="en-US" dirty="0"/>
              <a:t>And other…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853F5E-6E92-6248-9DB0-E51E2FCF6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73B5DD-6586-8C4B-B78B-3E5D33CB4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788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4372A-48FE-CE46-8DF8-4EF2A2514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47F15-051D-2B4C-99CE-389BE0444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Analysis of the data presented in a table or text format may take significant amount of time.</a:t>
            </a:r>
          </a:p>
          <a:p>
            <a:r>
              <a:rPr lang="en-CA" dirty="0" err="1"/>
              <a:t>FishPlots</a:t>
            </a:r>
            <a:r>
              <a:rPr lang="en-CA" dirty="0"/>
              <a:t> is developed for people who may not be data scientists. </a:t>
            </a:r>
          </a:p>
          <a:p>
            <a:r>
              <a:rPr lang="en-CA" dirty="0"/>
              <a:t>The main goal is to make it usable for people with average knowledge about computers. </a:t>
            </a:r>
          </a:p>
          <a:p>
            <a:r>
              <a:rPr lang="en-CA" dirty="0"/>
              <a:t>No installation required as the tool accessible through URL in any modern browsers.</a:t>
            </a:r>
          </a:p>
          <a:p>
            <a:r>
              <a:rPr lang="en-CA" dirty="0"/>
              <a:t>Another feature of </a:t>
            </a:r>
            <a:r>
              <a:rPr lang="en-CA" dirty="0" err="1"/>
              <a:t>FishPlots</a:t>
            </a:r>
            <a:r>
              <a:rPr lang="en-CA" dirty="0"/>
              <a:t> is that it will allow the user to select range, provinces, and any fish type from dropdowns, zoom into details, etc.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2C83E7-6068-1A42-8CFA-5534A90B3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4924D-87D0-6D40-AAC2-36F1325C9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1339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471</TotalTime>
  <Words>1005</Words>
  <Application>Microsoft Macintosh PowerPoint</Application>
  <PresentationFormat>Widescreen</PresentationFormat>
  <Paragraphs>139</Paragraphs>
  <Slides>22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A Study on Data Visualization for Fishery Management</vt:lpstr>
      <vt:lpstr>Agenda</vt:lpstr>
      <vt:lpstr>Fishery Data Visualization</vt:lpstr>
      <vt:lpstr>Related Work</vt:lpstr>
      <vt:lpstr>Related Work</vt:lpstr>
      <vt:lpstr>Fishery Reports</vt:lpstr>
      <vt:lpstr>Fishery Reports</vt:lpstr>
      <vt:lpstr>Fishery Domain Problems</vt:lpstr>
      <vt:lpstr>Visualization Motivation</vt:lpstr>
      <vt:lpstr>Visualization Requirements</vt:lpstr>
      <vt:lpstr>System Overview</vt:lpstr>
      <vt:lpstr>System Overview</vt:lpstr>
      <vt:lpstr>Task 1.  Exploring Relationships for Fish Amount and Price </vt:lpstr>
      <vt:lpstr>Task 1.  Exploring Relationships for Fish Amount and Price </vt:lpstr>
      <vt:lpstr>Task 2.  Paired Time Series for Fish Amount and Price </vt:lpstr>
      <vt:lpstr>Task 2.  Paired Time Series for Fish Amount and Price </vt:lpstr>
      <vt:lpstr>Conclusions and Future Work</vt:lpstr>
      <vt:lpstr>Conclusions and Future Work</vt:lpstr>
      <vt:lpstr>Task 3.  Identifying Top Fish Species by Catch Amount or Price</vt:lpstr>
      <vt:lpstr>Task 3.  Identifying Top Fish Species by Catch Amount or Price</vt:lpstr>
      <vt:lpstr>Task 4.   Consequent Years Fishery Data Comparison </vt:lpstr>
      <vt:lpstr>Task 4.   Consequent Years Fishery Data Comparison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Study on Data Visualization for Fishery Management</dc:title>
  <dc:creator>Vladymyr Kozyr</dc:creator>
  <cp:lastModifiedBy>Vladymyr Kozyr</cp:lastModifiedBy>
  <cp:revision>16</cp:revision>
  <dcterms:created xsi:type="dcterms:W3CDTF">2021-10-24T03:20:27Z</dcterms:created>
  <dcterms:modified xsi:type="dcterms:W3CDTF">2021-11-16T04:14:03Z</dcterms:modified>
</cp:coreProperties>
</file>

<file path=docProps/thumbnail.jpeg>
</file>